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8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embeddedFontLst>
    <p:embeddedFont>
      <p:font typeface="Abadi Extra Light" panose="020B0204020104020204" pitchFamily="34" charset="0"/>
      <p:regular r:id="rId9"/>
    </p:embeddedFont>
    <p:embeddedFont>
      <p:font typeface="Yu Gothic UI Light" panose="020B0300000000000000" pitchFamily="34" charset="-128"/>
      <p:regular r:id="rId10"/>
    </p:embeddedFont>
    <p:embeddedFont>
      <p:font typeface="굵은안상수체" panose="02010504000101010101" pitchFamily="2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휴먼둥근헤드라인" panose="02030504000101010101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56C"/>
    <a:srgbClr val="36356B"/>
    <a:srgbClr val="EBF2F6"/>
    <a:srgbClr val="8FAADC"/>
    <a:srgbClr val="8BC2F9"/>
    <a:srgbClr val="A6D1FA"/>
    <a:srgbClr val="E6E6E6"/>
    <a:srgbClr val="716DB7"/>
    <a:srgbClr val="1D3552"/>
    <a:srgbClr val="54C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846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654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43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7AFE5-B06B-431C-955A-849101203E00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F4692-B3F3-4BAD-93A0-0C2D0CD3C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910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299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008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418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318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287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0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733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724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930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1149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663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4B7F6-EAD2-41BB-AD3F-176F13D4C524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648CF-8103-4534-86C1-5A6BBF3030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102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523442" y="1716111"/>
            <a:ext cx="9706408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소프트웨어 </a:t>
            </a:r>
            <a:r>
              <a:rPr lang="en-US" altLang="ko-KR" sz="6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G-Fair</a:t>
            </a:r>
            <a:endParaRPr lang="ko-KR" altLang="en-US" sz="6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23442" y="466725"/>
            <a:ext cx="3634328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2020</a:t>
            </a:r>
            <a:r>
              <a:rPr lang="en-US" altLang="ko-KR" sz="8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675842" y="2995430"/>
            <a:ext cx="9706408" cy="89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8BC2F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산학협력 </a:t>
            </a:r>
            <a:r>
              <a:rPr lang="en-US" altLang="ko-KR" sz="4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8BC2F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SW</a:t>
            </a:r>
            <a:r>
              <a:rPr lang="ko-KR" altLang="en-US" sz="4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8BC2F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프로젝트</a:t>
            </a:r>
          </a:p>
        </p:txBody>
      </p:sp>
      <p:sp>
        <p:nvSpPr>
          <p:cNvPr id="7" name="사각형: 둥근 모서리 17">
            <a:extLst>
              <a:ext uri="{FF2B5EF4-FFF2-40B4-BE49-F238E27FC236}">
                <a16:creationId xmlns:a16="http://schemas.microsoft.com/office/drawing/2014/main" id="{50DEFAC5-FFEC-4EE1-9586-0AA8D3979B6B}"/>
              </a:ext>
            </a:extLst>
          </p:cNvPr>
          <p:cNvSpPr/>
          <p:nvPr/>
        </p:nvSpPr>
        <p:spPr>
          <a:xfrm>
            <a:off x="675841" y="4073814"/>
            <a:ext cx="2095933" cy="431089"/>
          </a:xfrm>
          <a:prstGeom prst="roundRect">
            <a:avLst>
              <a:gd name="adj" fmla="val 50000"/>
            </a:avLst>
          </a:prstGeom>
          <a:solidFill>
            <a:srgbClr val="8FAADC">
              <a:alpha val="48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807631" y="3889538"/>
            <a:ext cx="1059269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학과</a:t>
            </a:r>
          </a:p>
        </p:txBody>
      </p:sp>
      <p:sp>
        <p:nvSpPr>
          <p:cNvPr id="9" name="사각형: 둥근 모서리 17">
            <a:extLst>
              <a:ext uri="{FF2B5EF4-FFF2-40B4-BE49-F238E27FC236}">
                <a16:creationId xmlns:a16="http://schemas.microsoft.com/office/drawing/2014/main" id="{50DEFAC5-FFEC-4EE1-9586-0AA8D3979B6B}"/>
              </a:ext>
            </a:extLst>
          </p:cNvPr>
          <p:cNvSpPr/>
          <p:nvPr/>
        </p:nvSpPr>
        <p:spPr>
          <a:xfrm>
            <a:off x="675842" y="4637149"/>
            <a:ext cx="2095932" cy="431089"/>
          </a:xfrm>
          <a:prstGeom prst="roundRect">
            <a:avLst>
              <a:gd name="adj" fmla="val 50000"/>
            </a:avLst>
          </a:prstGeom>
          <a:solidFill>
            <a:srgbClr val="8FAADC">
              <a:alpha val="48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831366" y="4444841"/>
            <a:ext cx="18197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지도교수</a:t>
            </a:r>
          </a:p>
        </p:txBody>
      </p:sp>
      <p:sp>
        <p:nvSpPr>
          <p:cNvPr id="14" name="사각형: 둥근 모서리 17">
            <a:extLst>
              <a:ext uri="{FF2B5EF4-FFF2-40B4-BE49-F238E27FC236}">
                <a16:creationId xmlns:a16="http://schemas.microsoft.com/office/drawing/2014/main" id="{50DEFAC5-FFEC-4EE1-9586-0AA8D3979B6B}"/>
              </a:ext>
            </a:extLst>
          </p:cNvPr>
          <p:cNvSpPr/>
          <p:nvPr/>
        </p:nvSpPr>
        <p:spPr>
          <a:xfrm>
            <a:off x="675841" y="5200484"/>
            <a:ext cx="2095933" cy="431089"/>
          </a:xfrm>
          <a:prstGeom prst="roundRect">
            <a:avLst>
              <a:gd name="adj" fmla="val 50000"/>
            </a:avLst>
          </a:prstGeom>
          <a:solidFill>
            <a:srgbClr val="8FAADC">
              <a:alpha val="48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5" name="사각형: 둥근 모서리 17">
            <a:extLst>
              <a:ext uri="{FF2B5EF4-FFF2-40B4-BE49-F238E27FC236}">
                <a16:creationId xmlns:a16="http://schemas.microsoft.com/office/drawing/2014/main" id="{50DEFAC5-FFEC-4EE1-9586-0AA8D3979B6B}"/>
              </a:ext>
            </a:extLst>
          </p:cNvPr>
          <p:cNvSpPr/>
          <p:nvPr/>
        </p:nvSpPr>
        <p:spPr>
          <a:xfrm>
            <a:off x="675842" y="5763819"/>
            <a:ext cx="2095932" cy="431089"/>
          </a:xfrm>
          <a:prstGeom prst="roundRect">
            <a:avLst>
              <a:gd name="adj" fmla="val 50000"/>
            </a:avLst>
          </a:prstGeom>
          <a:solidFill>
            <a:srgbClr val="8FAADC">
              <a:alpha val="48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831366" y="5571511"/>
            <a:ext cx="1819708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팀원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821841" y="5012893"/>
            <a:ext cx="1059269" cy="129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팀명</a:t>
            </a:r>
            <a:endParaRPr lang="ko-KR" altLang="en-US" sz="28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28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2903563" y="3968773"/>
            <a:ext cx="9706408" cy="492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글로벌 소프트웨어 학과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2903563" y="4525562"/>
            <a:ext cx="9706408" cy="492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최경근</a:t>
            </a:r>
            <a:endParaRPr lang="ko-KR" altLang="en-US" sz="20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2917773" y="5088713"/>
            <a:ext cx="9706408" cy="954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Our tea</a:t>
            </a:r>
            <a:endParaRPr lang="ko-KR" altLang="en-US" sz="20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20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2917773" y="5683602"/>
            <a:ext cx="9706408" cy="492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다카타</a:t>
            </a:r>
            <a:r>
              <a: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0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이쿠오</a:t>
            </a:r>
            <a:r>
              <a:rPr lang="en-US" altLang="ko-KR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팀장</a:t>
            </a:r>
            <a:r>
              <a:rPr lang="en-US" altLang="ko-KR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)</a:t>
            </a:r>
            <a:r>
              <a: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다나카 </a:t>
            </a:r>
            <a:r>
              <a:rPr lang="ko-KR" altLang="en-US" sz="20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이마노</a:t>
            </a:r>
            <a:r>
              <a: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0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무네사토</a:t>
            </a:r>
            <a:r>
              <a: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0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주인선</a:t>
            </a:r>
            <a:endParaRPr lang="ko-KR" altLang="en-US" sz="20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5100" y="352031"/>
            <a:ext cx="1444431" cy="38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606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5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94256" y="642937"/>
            <a:ext cx="11468100" cy="5572125"/>
          </a:xfrm>
          <a:prstGeom prst="roundRect">
            <a:avLst>
              <a:gd name="adj" fmla="val 4238"/>
            </a:avLst>
          </a:prstGeom>
          <a:solidFill>
            <a:srgbClr val="EBF2F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u Gothic UI Light" panose="020B0300000000000000" pitchFamily="34" charset="-128"/>
              <a:ea typeface="배달의민족 도현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887" y="5343651"/>
            <a:ext cx="2568339" cy="1376629"/>
          </a:xfrm>
          <a:prstGeom prst="rect">
            <a:avLst/>
          </a:prstGeom>
        </p:spPr>
      </p:pic>
      <p:sp>
        <p:nvSpPr>
          <p:cNvPr id="8" name="사각형: 둥근 모서리 17">
            <a:extLst>
              <a:ext uri="{FF2B5EF4-FFF2-40B4-BE49-F238E27FC236}">
                <a16:creationId xmlns:a16="http://schemas.microsoft.com/office/drawing/2014/main" id="{50DEFAC5-FFEC-4EE1-9586-0AA8D3979B6B}"/>
              </a:ext>
            </a:extLst>
          </p:cNvPr>
          <p:cNvSpPr/>
          <p:nvPr/>
        </p:nvSpPr>
        <p:spPr>
          <a:xfrm>
            <a:off x="-152401" y="803630"/>
            <a:ext cx="4889524" cy="625120"/>
          </a:xfrm>
          <a:prstGeom prst="roundRect">
            <a:avLst>
              <a:gd name="adj" fmla="val 50000"/>
            </a:avLst>
          </a:prstGeom>
          <a:solidFill>
            <a:srgbClr val="8FAADC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badi Extra Light" panose="020B0604020202020204" pitchFamily="34" charset="0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9236690" y="690085"/>
            <a:ext cx="2439398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8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팀원소개</a:t>
            </a:r>
            <a:endParaRPr lang="ko-KR" altLang="en-US" sz="28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306" y="6322062"/>
            <a:ext cx="1169644" cy="30915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879" y="6252968"/>
            <a:ext cx="1269549" cy="43723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1037227" y="718661"/>
            <a:ext cx="5563598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BF2F6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종합프로젝트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E13309-EE06-4CD7-8F30-A4CA82E33409}"/>
              </a:ext>
            </a:extLst>
          </p:cNvPr>
          <p:cNvSpPr txBox="1"/>
          <p:nvPr/>
        </p:nvSpPr>
        <p:spPr>
          <a:xfrm>
            <a:off x="1111024" y="2992542"/>
            <a:ext cx="3121066" cy="572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다카타</a:t>
            </a:r>
            <a:r>
              <a:rPr lang="ko-KR" altLang="en-US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이쿠오</a:t>
            </a:r>
            <a:r>
              <a:rPr lang="en-US" altLang="ko-KR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팀장</a:t>
            </a:r>
            <a:r>
              <a:rPr lang="en-US" altLang="ko-KR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)</a:t>
            </a:r>
            <a:endParaRPr lang="ko-KR" altLang="en-US" sz="2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8A2780-3A7A-4CFC-831D-1F42AD3BC5E0}"/>
              </a:ext>
            </a:extLst>
          </p:cNvPr>
          <p:cNvSpPr txBox="1"/>
          <p:nvPr/>
        </p:nvSpPr>
        <p:spPr>
          <a:xfrm>
            <a:off x="7926521" y="2992542"/>
            <a:ext cx="3716342" cy="572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다나카 </a:t>
            </a:r>
            <a:r>
              <a:rPr lang="ko-KR" altLang="en-US" sz="2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이마노</a:t>
            </a:r>
            <a:r>
              <a:rPr lang="ko-KR" altLang="en-US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무네사토</a:t>
            </a:r>
            <a:endParaRPr lang="ko-KR" altLang="en-US" sz="2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1EEC33-9B68-4EE8-8B5C-F85245A901D6}"/>
              </a:ext>
            </a:extLst>
          </p:cNvPr>
          <p:cNvSpPr txBox="1"/>
          <p:nvPr/>
        </p:nvSpPr>
        <p:spPr>
          <a:xfrm>
            <a:off x="5444783" y="2992542"/>
            <a:ext cx="1269044" cy="572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주인선</a:t>
            </a:r>
            <a:endParaRPr lang="ko-KR" altLang="en-US" sz="2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0319044-456D-456A-BF5B-FB5852C1BF35}"/>
              </a:ext>
            </a:extLst>
          </p:cNvPr>
          <p:cNvSpPr txBox="1"/>
          <p:nvPr/>
        </p:nvSpPr>
        <p:spPr>
          <a:xfrm>
            <a:off x="1406265" y="3743307"/>
            <a:ext cx="3121066" cy="1665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사전조사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YOLO v3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커맨드 분석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C, Python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코드 작성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저장 디렉토리 정리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리눅스 커맨드 작성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7628F65-7C3B-4B16-9AFF-A83018360500}"/>
              </a:ext>
            </a:extLst>
          </p:cNvPr>
          <p:cNvSpPr txBox="1"/>
          <p:nvPr/>
        </p:nvSpPr>
        <p:spPr>
          <a:xfrm>
            <a:off x="5093555" y="3671997"/>
            <a:ext cx="3121066" cy="1665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사전조사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Python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코드 작성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전처리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데이터 수집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프로그램 테스트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서류작성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EA7567D-708D-4F72-ABAD-51364541C417}"/>
              </a:ext>
            </a:extLst>
          </p:cNvPr>
          <p:cNvSpPr txBox="1"/>
          <p:nvPr/>
        </p:nvSpPr>
        <p:spPr>
          <a:xfrm>
            <a:off x="8806472" y="3654375"/>
            <a:ext cx="3121066" cy="1665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리눅스 환경 조성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C,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Python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코드 작성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셸 스크립트 구성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프로그램 테스트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리눅스 커맨드 작성</a:t>
            </a:r>
          </a:p>
        </p:txBody>
      </p:sp>
      <p:grpSp>
        <p:nvGrpSpPr>
          <p:cNvPr id="36" name="Google Shape;5918;p39">
            <a:extLst>
              <a:ext uri="{FF2B5EF4-FFF2-40B4-BE49-F238E27FC236}">
                <a16:creationId xmlns:a16="http://schemas.microsoft.com/office/drawing/2014/main" id="{14AECA43-4327-4657-B487-380D60687D95}"/>
              </a:ext>
            </a:extLst>
          </p:cNvPr>
          <p:cNvGrpSpPr/>
          <p:nvPr/>
        </p:nvGrpSpPr>
        <p:grpSpPr>
          <a:xfrm>
            <a:off x="9395476" y="1953948"/>
            <a:ext cx="778432" cy="900000"/>
            <a:chOff x="-56747275" y="3982600"/>
            <a:chExt cx="241825" cy="318225"/>
          </a:xfrm>
          <a:solidFill>
            <a:srgbClr val="37356C"/>
          </a:solidFill>
        </p:grpSpPr>
        <p:sp>
          <p:nvSpPr>
            <p:cNvPr id="37" name="Google Shape;5919;p39">
              <a:extLst>
                <a:ext uri="{FF2B5EF4-FFF2-40B4-BE49-F238E27FC236}">
                  <a16:creationId xmlns:a16="http://schemas.microsoft.com/office/drawing/2014/main" id="{D44970A6-FE24-4A4C-9317-233A34A0E2B1}"/>
                </a:ext>
              </a:extLst>
            </p:cNvPr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920;p39">
              <a:extLst>
                <a:ext uri="{FF2B5EF4-FFF2-40B4-BE49-F238E27FC236}">
                  <a16:creationId xmlns:a16="http://schemas.microsoft.com/office/drawing/2014/main" id="{47F3D2D5-4746-416E-9F35-D2CFA47AAC14}"/>
                </a:ext>
              </a:extLst>
            </p:cNvPr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921;p39">
              <a:extLst>
                <a:ext uri="{FF2B5EF4-FFF2-40B4-BE49-F238E27FC236}">
                  <a16:creationId xmlns:a16="http://schemas.microsoft.com/office/drawing/2014/main" id="{B6573A40-2F29-4A4C-A25A-971A14BFADF7}"/>
                </a:ext>
              </a:extLst>
            </p:cNvPr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922;p39">
              <a:extLst>
                <a:ext uri="{FF2B5EF4-FFF2-40B4-BE49-F238E27FC236}">
                  <a16:creationId xmlns:a16="http://schemas.microsoft.com/office/drawing/2014/main" id="{A4E476EC-C263-4CFD-9C34-47162020CF91}"/>
                </a:ext>
              </a:extLst>
            </p:cNvPr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923;p39">
              <a:extLst>
                <a:ext uri="{FF2B5EF4-FFF2-40B4-BE49-F238E27FC236}">
                  <a16:creationId xmlns:a16="http://schemas.microsoft.com/office/drawing/2014/main" id="{2AA03619-7342-4C63-BEBF-DE288BF7EC2E}"/>
                </a:ext>
              </a:extLst>
            </p:cNvPr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924;p39">
              <a:extLst>
                <a:ext uri="{FF2B5EF4-FFF2-40B4-BE49-F238E27FC236}">
                  <a16:creationId xmlns:a16="http://schemas.microsoft.com/office/drawing/2014/main" id="{A088D3B1-D2F7-462B-ADB8-D9C65DB44D8E}"/>
                </a:ext>
              </a:extLst>
            </p:cNvPr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925;p39">
              <a:extLst>
                <a:ext uri="{FF2B5EF4-FFF2-40B4-BE49-F238E27FC236}">
                  <a16:creationId xmlns:a16="http://schemas.microsoft.com/office/drawing/2014/main" id="{A5E51A9E-B2E0-4E15-AF65-B2E6765D8710}"/>
                </a:ext>
              </a:extLst>
            </p:cNvPr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5905;p39">
            <a:extLst>
              <a:ext uri="{FF2B5EF4-FFF2-40B4-BE49-F238E27FC236}">
                <a16:creationId xmlns:a16="http://schemas.microsoft.com/office/drawing/2014/main" id="{6C6C83B8-CBD6-4CDC-8326-7FEED9E00D76}"/>
              </a:ext>
            </a:extLst>
          </p:cNvPr>
          <p:cNvGrpSpPr/>
          <p:nvPr/>
        </p:nvGrpSpPr>
        <p:grpSpPr>
          <a:xfrm>
            <a:off x="2282357" y="1953945"/>
            <a:ext cx="722575" cy="900003"/>
            <a:chOff x="-56747275" y="3198924"/>
            <a:chExt cx="224500" cy="319001"/>
          </a:xfrm>
          <a:solidFill>
            <a:srgbClr val="37356C"/>
          </a:solidFill>
        </p:grpSpPr>
        <p:sp>
          <p:nvSpPr>
            <p:cNvPr id="46" name="Google Shape;5907;p39">
              <a:extLst>
                <a:ext uri="{FF2B5EF4-FFF2-40B4-BE49-F238E27FC236}">
                  <a16:creationId xmlns:a16="http://schemas.microsoft.com/office/drawing/2014/main" id="{B0F01F69-A5ED-4366-831C-49162E1FB592}"/>
                </a:ext>
              </a:extLst>
            </p:cNvPr>
            <p:cNvSpPr/>
            <p:nvPr/>
          </p:nvSpPr>
          <p:spPr>
            <a:xfrm>
              <a:off x="-56747275" y="3198924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908;p39">
              <a:extLst>
                <a:ext uri="{FF2B5EF4-FFF2-40B4-BE49-F238E27FC236}">
                  <a16:creationId xmlns:a16="http://schemas.microsoft.com/office/drawing/2014/main" id="{4BCD60CB-B929-4510-9723-F270008CA298}"/>
                </a:ext>
              </a:extLst>
            </p:cNvPr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909;p39">
              <a:extLst>
                <a:ext uri="{FF2B5EF4-FFF2-40B4-BE49-F238E27FC236}">
                  <a16:creationId xmlns:a16="http://schemas.microsoft.com/office/drawing/2014/main" id="{81C4E02B-D8C1-4A7F-910B-CB2DB49C021A}"/>
                </a:ext>
              </a:extLst>
            </p:cNvPr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910;p39">
              <a:extLst>
                <a:ext uri="{FF2B5EF4-FFF2-40B4-BE49-F238E27FC236}">
                  <a16:creationId xmlns:a16="http://schemas.microsoft.com/office/drawing/2014/main" id="{6CCA506F-8778-4323-B304-75E7059F501A}"/>
                </a:ext>
              </a:extLst>
            </p:cNvPr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911;p39">
              <a:extLst>
                <a:ext uri="{FF2B5EF4-FFF2-40B4-BE49-F238E27FC236}">
                  <a16:creationId xmlns:a16="http://schemas.microsoft.com/office/drawing/2014/main" id="{B1BDA261-5076-4313-B998-593CD2608B74}"/>
                </a:ext>
              </a:extLst>
            </p:cNvPr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629;p39">
            <a:extLst>
              <a:ext uri="{FF2B5EF4-FFF2-40B4-BE49-F238E27FC236}">
                <a16:creationId xmlns:a16="http://schemas.microsoft.com/office/drawing/2014/main" id="{61CF9A7F-2418-430F-A216-C0A2B602EC96}"/>
              </a:ext>
            </a:extLst>
          </p:cNvPr>
          <p:cNvGrpSpPr/>
          <p:nvPr/>
        </p:nvGrpSpPr>
        <p:grpSpPr>
          <a:xfrm>
            <a:off x="5756739" y="2009467"/>
            <a:ext cx="704414" cy="844481"/>
            <a:chOff x="-56774852" y="2294725"/>
            <a:chExt cx="279625" cy="318225"/>
          </a:xfrm>
          <a:solidFill>
            <a:srgbClr val="37356C"/>
          </a:solidFill>
        </p:grpSpPr>
        <p:sp>
          <p:nvSpPr>
            <p:cNvPr id="53" name="Google Shape;5630;p39">
              <a:extLst>
                <a:ext uri="{FF2B5EF4-FFF2-40B4-BE49-F238E27FC236}">
                  <a16:creationId xmlns:a16="http://schemas.microsoft.com/office/drawing/2014/main" id="{7386576C-64A6-4BBB-869C-0A514110DCC3}"/>
                </a:ext>
              </a:extLst>
            </p:cNvPr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631;p39">
              <a:extLst>
                <a:ext uri="{FF2B5EF4-FFF2-40B4-BE49-F238E27FC236}">
                  <a16:creationId xmlns:a16="http://schemas.microsoft.com/office/drawing/2014/main" id="{F762507B-E914-411D-946E-ED090E5C15F1}"/>
                </a:ext>
              </a:extLst>
            </p:cNvPr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632;p39">
              <a:extLst>
                <a:ext uri="{FF2B5EF4-FFF2-40B4-BE49-F238E27FC236}">
                  <a16:creationId xmlns:a16="http://schemas.microsoft.com/office/drawing/2014/main" id="{9A39B83D-B35F-4261-898E-35924C40DCA4}"/>
                </a:ext>
              </a:extLst>
            </p:cNvPr>
            <p:cNvSpPr/>
            <p:nvPr/>
          </p:nvSpPr>
          <p:spPr>
            <a:xfrm>
              <a:off x="-56774852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2949103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5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71475" y="619125"/>
            <a:ext cx="11468100" cy="5572125"/>
          </a:xfrm>
          <a:prstGeom prst="roundRect">
            <a:avLst>
              <a:gd name="adj" fmla="val 4238"/>
            </a:avLst>
          </a:prstGeom>
          <a:solidFill>
            <a:srgbClr val="EBF2F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u Gothic UI Light" panose="020B0300000000000000" pitchFamily="34" charset="-128"/>
              <a:ea typeface="배달의민족 도현" panose="020B0600000101010101" pitchFamily="50" charset="-127"/>
            </a:endParaRPr>
          </a:p>
        </p:txBody>
      </p:sp>
      <p:sp>
        <p:nvSpPr>
          <p:cNvPr id="8" name="사각형: 둥근 모서리 17">
            <a:extLst>
              <a:ext uri="{FF2B5EF4-FFF2-40B4-BE49-F238E27FC236}">
                <a16:creationId xmlns:a16="http://schemas.microsoft.com/office/drawing/2014/main" id="{50DEFAC5-FFEC-4EE1-9586-0AA8D3979B6B}"/>
              </a:ext>
            </a:extLst>
          </p:cNvPr>
          <p:cNvSpPr/>
          <p:nvPr/>
        </p:nvSpPr>
        <p:spPr>
          <a:xfrm>
            <a:off x="-152401" y="803630"/>
            <a:ext cx="4889524" cy="625120"/>
          </a:xfrm>
          <a:prstGeom prst="roundRect">
            <a:avLst>
              <a:gd name="adj" fmla="val 50000"/>
            </a:avLst>
          </a:prstGeom>
          <a:solidFill>
            <a:srgbClr val="8FAADC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badi Extra Light" panose="020B0604020202020204" pitchFamily="34" charset="0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8941777" y="690085"/>
            <a:ext cx="2734311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프로젝트 배경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1037227" y="718661"/>
            <a:ext cx="5563598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BF2F6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종합프로젝트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887" y="5343651"/>
            <a:ext cx="2568339" cy="137662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306" y="6322062"/>
            <a:ext cx="1169644" cy="30915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879" y="6252968"/>
            <a:ext cx="1269549" cy="437231"/>
          </a:xfrm>
          <a:prstGeom prst="rect">
            <a:avLst/>
          </a:prstGeom>
        </p:spPr>
      </p:pic>
      <p:pic>
        <p:nvPicPr>
          <p:cNvPr id="10" name="図 28">
            <a:extLst>
              <a:ext uri="{FF2B5EF4-FFF2-40B4-BE49-F238E27FC236}">
                <a16:creationId xmlns:a16="http://schemas.microsoft.com/office/drawing/2014/main" id="{61F34AE2-BD5F-4124-858E-E068F531E6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248" y="1814242"/>
            <a:ext cx="2997627" cy="19228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AEF03A5-A476-4EB8-96DE-A8CD3975A915}"/>
              </a:ext>
            </a:extLst>
          </p:cNvPr>
          <p:cNvSpPr txBox="1"/>
          <p:nvPr/>
        </p:nvSpPr>
        <p:spPr>
          <a:xfrm>
            <a:off x="924929" y="3925409"/>
            <a:ext cx="2570264" cy="572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R-CNN</a:t>
            </a:r>
            <a:endParaRPr lang="ko-KR" altLang="en-US" sz="2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1026" name="Picture 2" descr="Yolov3 Object Detection">
            <a:extLst>
              <a:ext uri="{FF2B5EF4-FFF2-40B4-BE49-F238E27FC236}">
                <a16:creationId xmlns:a16="http://schemas.microsoft.com/office/drawing/2014/main" id="{BA5EA7DB-6BC8-443B-9E54-FD89F3835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1300" y="1666275"/>
            <a:ext cx="3205332" cy="2218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8614A5D0-F78F-4A41-A76F-38B3607BB26A}"/>
              </a:ext>
            </a:extLst>
          </p:cNvPr>
          <p:cNvSpPr/>
          <p:nvPr/>
        </p:nvSpPr>
        <p:spPr>
          <a:xfrm>
            <a:off x="4087361" y="2489219"/>
            <a:ext cx="595453" cy="572849"/>
          </a:xfrm>
          <a:prstGeom prst="rightArrow">
            <a:avLst/>
          </a:prstGeom>
          <a:solidFill>
            <a:srgbClr val="3735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408B4A-A984-4D21-BC4A-33F80584EE89}"/>
              </a:ext>
            </a:extLst>
          </p:cNvPr>
          <p:cNvSpPr txBox="1"/>
          <p:nvPr/>
        </p:nvSpPr>
        <p:spPr>
          <a:xfrm>
            <a:off x="5378834" y="3925408"/>
            <a:ext cx="2570264" cy="572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YOLO</a:t>
            </a:r>
            <a:r>
              <a:rPr lang="ko-KR" altLang="en-US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2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v3</a:t>
            </a:r>
            <a:endParaRPr lang="ko-KR" altLang="en-US" sz="2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EC485E-7DE2-40D0-9447-B9652F3D765C}"/>
              </a:ext>
            </a:extLst>
          </p:cNvPr>
          <p:cNvSpPr txBox="1"/>
          <p:nvPr/>
        </p:nvSpPr>
        <p:spPr>
          <a:xfrm>
            <a:off x="722599" y="4474075"/>
            <a:ext cx="3121066" cy="1665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이미지 데이터 전체 영역 추정과    추출 영역 추정이 별개로 구분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이미지의 처리 패턴을 하나하나 전부 분석함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처리 속도가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느리고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무거움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7DFEA6-5744-4122-B78C-C7CCC41A3B05}"/>
              </a:ext>
            </a:extLst>
          </p:cNvPr>
          <p:cNvSpPr txBox="1"/>
          <p:nvPr/>
        </p:nvSpPr>
        <p:spPr>
          <a:xfrm>
            <a:off x="5203871" y="4501394"/>
            <a:ext cx="3121066" cy="1665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전체 영역 추정과 추출 영역   추정을 동시에 진행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처리 속도가 빠르다 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모든 처리 공정에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개별 커맨드가 별도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로 필요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FC5A10EC-1066-4E75-A3DD-538DBDA40894}"/>
              </a:ext>
            </a:extLst>
          </p:cNvPr>
          <p:cNvSpPr/>
          <p:nvPr/>
        </p:nvSpPr>
        <p:spPr>
          <a:xfrm>
            <a:off x="8644050" y="2484062"/>
            <a:ext cx="595453" cy="572849"/>
          </a:xfrm>
          <a:prstGeom prst="rightArrow">
            <a:avLst/>
          </a:prstGeom>
          <a:solidFill>
            <a:srgbClr val="3735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A31016-B159-448C-A6C6-160B0E786859}"/>
              </a:ext>
            </a:extLst>
          </p:cNvPr>
          <p:cNvSpPr txBox="1"/>
          <p:nvPr/>
        </p:nvSpPr>
        <p:spPr>
          <a:xfrm>
            <a:off x="9131462" y="3332715"/>
            <a:ext cx="2734310" cy="1699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개별 커맨드를 </a:t>
            </a:r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하나로 통합</a:t>
            </a:r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하고</a:t>
            </a:r>
            <a:r>
              <a:rPr lang="en-US" altLang="ko-KR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처리 과정을 자동화</a:t>
            </a:r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하여 </a:t>
            </a:r>
            <a:endParaRPr lang="en-US" altLang="ko-KR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효율을 높이자</a:t>
            </a:r>
          </a:p>
        </p:txBody>
      </p:sp>
      <p:grpSp>
        <p:nvGrpSpPr>
          <p:cNvPr id="26" name="Google Shape;4760;p37">
            <a:extLst>
              <a:ext uri="{FF2B5EF4-FFF2-40B4-BE49-F238E27FC236}">
                <a16:creationId xmlns:a16="http://schemas.microsoft.com/office/drawing/2014/main" id="{A65590BF-FE8F-417B-9881-73BD81DCC35F}"/>
              </a:ext>
            </a:extLst>
          </p:cNvPr>
          <p:cNvGrpSpPr/>
          <p:nvPr/>
        </p:nvGrpSpPr>
        <p:grpSpPr>
          <a:xfrm>
            <a:off x="9822423" y="2266364"/>
            <a:ext cx="1022190" cy="1018558"/>
            <a:chOff x="1492675" y="4992125"/>
            <a:chExt cx="481825" cy="481825"/>
          </a:xfrm>
          <a:solidFill>
            <a:srgbClr val="37356C"/>
          </a:solidFill>
        </p:grpSpPr>
        <p:sp>
          <p:nvSpPr>
            <p:cNvPr id="27" name="Google Shape;4761;p37">
              <a:extLst>
                <a:ext uri="{FF2B5EF4-FFF2-40B4-BE49-F238E27FC236}">
                  <a16:creationId xmlns:a16="http://schemas.microsoft.com/office/drawing/2014/main" id="{AF300FD0-F42A-4E25-A4BB-76706EFA4A76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28" name="Google Shape;4762;p37">
              <a:extLst>
                <a:ext uri="{FF2B5EF4-FFF2-40B4-BE49-F238E27FC236}">
                  <a16:creationId xmlns:a16="http://schemas.microsoft.com/office/drawing/2014/main" id="{583B4E91-EF4A-4B09-BE7B-25FF37F40ACD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1581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5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71475" y="619125"/>
            <a:ext cx="11468100" cy="5572125"/>
          </a:xfrm>
          <a:prstGeom prst="roundRect">
            <a:avLst>
              <a:gd name="adj" fmla="val 4238"/>
            </a:avLst>
          </a:prstGeom>
          <a:solidFill>
            <a:srgbClr val="EBF2F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8" name="사각형: 둥근 모서리 17">
            <a:extLst>
              <a:ext uri="{FF2B5EF4-FFF2-40B4-BE49-F238E27FC236}">
                <a16:creationId xmlns:a16="http://schemas.microsoft.com/office/drawing/2014/main" id="{50DEFAC5-FFEC-4EE1-9586-0AA8D3979B6B}"/>
              </a:ext>
            </a:extLst>
          </p:cNvPr>
          <p:cNvSpPr/>
          <p:nvPr/>
        </p:nvSpPr>
        <p:spPr>
          <a:xfrm>
            <a:off x="-152401" y="803630"/>
            <a:ext cx="4889524" cy="625120"/>
          </a:xfrm>
          <a:prstGeom prst="roundRect">
            <a:avLst>
              <a:gd name="adj" fmla="val 50000"/>
            </a:avLst>
          </a:prstGeom>
          <a:solidFill>
            <a:srgbClr val="8FAADC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badi Extra Light" panose="020B0604020202020204" pitchFamily="34" charset="0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1037227" y="718661"/>
            <a:ext cx="5563598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BF2F6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종합프로젝트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887" y="5343651"/>
            <a:ext cx="2568339" cy="137662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306" y="6322062"/>
            <a:ext cx="1169644" cy="30915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879" y="6252968"/>
            <a:ext cx="1269549" cy="4372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8941777" y="690085"/>
            <a:ext cx="2734311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프로젝트 소개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3DB387-6009-4C50-8D8F-AEFACC54DB27}"/>
              </a:ext>
            </a:extLst>
          </p:cNvPr>
          <p:cNvSpPr txBox="1"/>
          <p:nvPr/>
        </p:nvSpPr>
        <p:spPr>
          <a:xfrm>
            <a:off x="4199511" y="1408440"/>
            <a:ext cx="2570264" cy="4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프로그램 설계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281F41-4538-4E49-B3A1-475C2779AA82}"/>
              </a:ext>
            </a:extLst>
          </p:cNvPr>
          <p:cNvSpPr txBox="1"/>
          <p:nvPr/>
        </p:nvSpPr>
        <p:spPr>
          <a:xfrm>
            <a:off x="5867928" y="5072466"/>
            <a:ext cx="4224537" cy="695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자동화 된 </a:t>
            </a: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Linux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셸 스크립트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를 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Docker </a:t>
            </a:r>
            <a:r>
              <a: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환경에 이식해 사용 환경 또한 자동화</a:t>
            </a:r>
            <a:endParaRPr lang="ko-KR" altLang="en-US" sz="14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5F72324-EE87-40EA-B30B-27C08E8132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3793" y="1897971"/>
            <a:ext cx="6781808" cy="3043683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B835E58B-8C41-4D3F-BC4E-4141D4E8E8C2}"/>
              </a:ext>
            </a:extLst>
          </p:cNvPr>
          <p:cNvGrpSpPr/>
          <p:nvPr/>
        </p:nvGrpSpPr>
        <p:grpSpPr>
          <a:xfrm>
            <a:off x="492117" y="1817664"/>
            <a:ext cx="3704536" cy="1018933"/>
            <a:chOff x="492117" y="1634784"/>
            <a:chExt cx="3704536" cy="101893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BFC97C-6950-4F0D-989A-8FD157269E33}"/>
                </a:ext>
              </a:extLst>
            </p:cNvPr>
            <p:cNvSpPr txBox="1"/>
            <p:nvPr/>
          </p:nvSpPr>
          <p:spPr>
            <a:xfrm>
              <a:off x="1075587" y="1634784"/>
              <a:ext cx="3121066" cy="1018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C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언어로 처리하고자 하는 이미지 데이터의 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전체 영역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과 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부분 영역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을 추정하도록 하는 코드를 작성</a:t>
              </a:r>
              <a:endPara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083A806-43D4-4247-AD40-A9F992B6B911}"/>
                </a:ext>
              </a:extLst>
            </p:cNvPr>
            <p:cNvSpPr/>
            <p:nvPr/>
          </p:nvSpPr>
          <p:spPr>
            <a:xfrm>
              <a:off x="492117" y="1919250"/>
              <a:ext cx="450000" cy="450000"/>
            </a:xfrm>
            <a:prstGeom prst="ellipse">
              <a:avLst/>
            </a:prstGeom>
            <a:noFill/>
            <a:ln w="57150">
              <a:solidFill>
                <a:srgbClr val="3735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1</a:t>
              </a:r>
              <a:endParaRPr lang="ko-KR" altLang="en-US" b="1" dirty="0"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6E0F3C8-674C-41A1-A740-AA459A32A8C4}"/>
              </a:ext>
            </a:extLst>
          </p:cNvPr>
          <p:cNvGrpSpPr/>
          <p:nvPr/>
        </p:nvGrpSpPr>
        <p:grpSpPr>
          <a:xfrm>
            <a:off x="492117" y="3445065"/>
            <a:ext cx="3641209" cy="1018933"/>
            <a:chOff x="492117" y="3185351"/>
            <a:chExt cx="3641209" cy="101893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571C975-90AD-48DF-AD79-8586B6206A1C}"/>
                </a:ext>
              </a:extLst>
            </p:cNvPr>
            <p:cNvSpPr txBox="1"/>
            <p:nvPr/>
          </p:nvSpPr>
          <p:spPr>
            <a:xfrm>
              <a:off x="965676" y="3185351"/>
              <a:ext cx="3167650" cy="1018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Python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파일을 통해 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추정된 범위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를  읽어 들이고 </a:t>
              </a:r>
              <a:r>
                <a:rPr lang="en-US" altLang="ko-KR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Open CV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로        영역의 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이미지를 추출</a:t>
              </a: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E62B2DAF-E7AF-498E-A7CB-AF8FA5DAE93C}"/>
                </a:ext>
              </a:extLst>
            </p:cNvPr>
            <p:cNvSpPr/>
            <p:nvPr/>
          </p:nvSpPr>
          <p:spPr>
            <a:xfrm>
              <a:off x="492117" y="3469817"/>
              <a:ext cx="450000" cy="450000"/>
            </a:xfrm>
            <a:prstGeom prst="ellipse">
              <a:avLst/>
            </a:prstGeom>
            <a:noFill/>
            <a:ln w="57150">
              <a:solidFill>
                <a:srgbClr val="3735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2</a:t>
              </a:r>
              <a:endParaRPr lang="ko-KR" altLang="en-US" b="1" dirty="0"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28098B4-0EE4-4A7E-91A6-E15374F6475F}"/>
              </a:ext>
            </a:extLst>
          </p:cNvPr>
          <p:cNvGrpSpPr/>
          <p:nvPr/>
        </p:nvGrpSpPr>
        <p:grpSpPr>
          <a:xfrm>
            <a:off x="492117" y="5072466"/>
            <a:ext cx="5251606" cy="695768"/>
            <a:chOff x="492117" y="4889586"/>
            <a:chExt cx="5251606" cy="695768"/>
          </a:xfrm>
        </p:grpSpPr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3008B7FB-D137-4844-9EAF-6B90BC5CE76A}"/>
                </a:ext>
              </a:extLst>
            </p:cNvPr>
            <p:cNvSpPr/>
            <p:nvPr/>
          </p:nvSpPr>
          <p:spPr>
            <a:xfrm>
              <a:off x="492117" y="5012470"/>
              <a:ext cx="450000" cy="450000"/>
            </a:xfrm>
            <a:prstGeom prst="ellipse">
              <a:avLst/>
            </a:prstGeom>
            <a:noFill/>
            <a:ln w="57150">
              <a:solidFill>
                <a:srgbClr val="3735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3</a:t>
              </a:r>
              <a:endParaRPr lang="ko-KR" altLang="en-US" b="1" dirty="0"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643BA0-EAD0-487E-9860-47E07C3DFFBF}"/>
                </a:ext>
              </a:extLst>
            </p:cNvPr>
            <p:cNvSpPr txBox="1"/>
            <p:nvPr/>
          </p:nvSpPr>
          <p:spPr>
            <a:xfrm>
              <a:off x="1027246" y="4889586"/>
              <a:ext cx="3167650" cy="69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위 두 과정을 </a:t>
              </a:r>
              <a:r>
                <a:rPr lang="en-US" altLang="ko-KR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Linux 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셸 스크립트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를 사용해 </a:t>
              </a:r>
              <a:r>
                <a: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조선일보명조" panose="02030304000000000000" pitchFamily="18" charset="-127"/>
                </a:rPr>
                <a:t>자동화</a:t>
              </a: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2388982A-50B6-477F-8557-20C1C81BBFED}"/>
                </a:ext>
              </a:extLst>
            </p:cNvPr>
            <p:cNvSpPr/>
            <p:nvPr/>
          </p:nvSpPr>
          <p:spPr>
            <a:xfrm>
              <a:off x="5293723" y="5012470"/>
              <a:ext cx="450000" cy="450000"/>
            </a:xfrm>
            <a:prstGeom prst="ellipse">
              <a:avLst/>
            </a:prstGeom>
            <a:noFill/>
            <a:ln w="57150">
              <a:solidFill>
                <a:srgbClr val="3735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rgbClr val="37356C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4</a:t>
              </a:r>
              <a:endParaRPr lang="ko-KR" altLang="en-US" b="1" dirty="0"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2298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5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71475" y="619125"/>
            <a:ext cx="11468100" cy="5572125"/>
          </a:xfrm>
          <a:prstGeom prst="roundRect">
            <a:avLst>
              <a:gd name="adj" fmla="val 4238"/>
            </a:avLst>
          </a:prstGeom>
          <a:solidFill>
            <a:srgbClr val="EBF2F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u Gothic UI Light" panose="020B0300000000000000" pitchFamily="34" charset="-128"/>
              <a:ea typeface="배달의민족 도현" panose="020B0600000101010101" pitchFamily="50" charset="-127"/>
            </a:endParaRPr>
          </a:p>
        </p:txBody>
      </p:sp>
      <p:sp>
        <p:nvSpPr>
          <p:cNvPr id="8" name="사각형: 둥근 모서리 17">
            <a:extLst>
              <a:ext uri="{FF2B5EF4-FFF2-40B4-BE49-F238E27FC236}">
                <a16:creationId xmlns:a16="http://schemas.microsoft.com/office/drawing/2014/main" id="{50DEFAC5-FFEC-4EE1-9586-0AA8D3979B6B}"/>
              </a:ext>
            </a:extLst>
          </p:cNvPr>
          <p:cNvSpPr/>
          <p:nvPr/>
        </p:nvSpPr>
        <p:spPr>
          <a:xfrm>
            <a:off x="-152401" y="803630"/>
            <a:ext cx="4889524" cy="625120"/>
          </a:xfrm>
          <a:prstGeom prst="roundRect">
            <a:avLst>
              <a:gd name="adj" fmla="val 50000"/>
            </a:avLst>
          </a:prstGeom>
          <a:solidFill>
            <a:srgbClr val="8FAADC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badi Extra Light" panose="020B0604020202020204" pitchFamily="34" charset="0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1037227" y="718661"/>
            <a:ext cx="5563598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BF2F6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종합프로젝트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887" y="5343651"/>
            <a:ext cx="2568339" cy="137662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306" y="6322062"/>
            <a:ext cx="1169644" cy="30915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879" y="6252968"/>
            <a:ext cx="1269549" cy="4372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8941777" y="690085"/>
            <a:ext cx="2734311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프로젝트 시연</a:t>
            </a:r>
          </a:p>
        </p:txBody>
      </p:sp>
      <p:pic>
        <p:nvPicPr>
          <p:cNvPr id="4" name="swproject normal" descr="swproject normal">
            <a:hlinkClick r:id="" action="ppaction://media"/>
            <a:extLst>
              <a:ext uri="{FF2B5EF4-FFF2-40B4-BE49-F238E27FC236}">
                <a16:creationId xmlns:a16="http://schemas.microsoft.com/office/drawing/2014/main" id="{FA02C8B5-C125-B841-B8CC-EE9F4D7B15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68554" y="1750956"/>
            <a:ext cx="7673941" cy="4316591"/>
          </a:xfrm>
          <a:prstGeom prst="rect">
            <a:avLst/>
          </a:prstGeom>
        </p:spPr>
      </p:pic>
      <p:sp>
        <p:nvSpPr>
          <p:cNvPr id="16" name="TextBox 19">
            <a:extLst>
              <a:ext uri="{FF2B5EF4-FFF2-40B4-BE49-F238E27FC236}">
                <a16:creationId xmlns:a16="http://schemas.microsoft.com/office/drawing/2014/main" id="{5B963096-D855-5041-B12B-2F0BF87EEA43}"/>
              </a:ext>
            </a:extLst>
          </p:cNvPr>
          <p:cNvSpPr txBox="1"/>
          <p:nvPr/>
        </p:nvSpPr>
        <p:spPr>
          <a:xfrm>
            <a:off x="4843174" y="1276065"/>
            <a:ext cx="2570264" cy="4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Normal version</a:t>
            </a:r>
            <a:endParaRPr lang="ko-KR" altLang="en-US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835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2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038CAC7-EE14-3A4E-BE9F-C4E4B3CF6C20}"/>
              </a:ext>
            </a:extLst>
          </p:cNvPr>
          <p:cNvSpPr/>
          <p:nvPr/>
        </p:nvSpPr>
        <p:spPr>
          <a:xfrm>
            <a:off x="-68473" y="-78146"/>
            <a:ext cx="12385164" cy="6936146"/>
          </a:xfrm>
          <a:prstGeom prst="rect">
            <a:avLst/>
          </a:prstGeom>
          <a:solidFill>
            <a:srgbClr val="36356B"/>
          </a:solidFill>
          <a:ln>
            <a:solidFill>
              <a:srgbClr val="3635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71475" y="619125"/>
            <a:ext cx="11468100" cy="5572125"/>
          </a:xfrm>
          <a:prstGeom prst="roundRect">
            <a:avLst>
              <a:gd name="adj" fmla="val 4238"/>
            </a:avLst>
          </a:prstGeom>
          <a:solidFill>
            <a:srgbClr val="EBF2F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Yu Gothic UI Light" panose="020B0300000000000000" pitchFamily="34" charset="-128"/>
              <a:ea typeface="배달의민족 도현" panose="020B0600000101010101" pitchFamily="50" charset="-127"/>
            </a:endParaRPr>
          </a:p>
        </p:txBody>
      </p:sp>
      <p:sp>
        <p:nvSpPr>
          <p:cNvPr id="8" name="사각형: 둥근 모서리 17">
            <a:extLst>
              <a:ext uri="{FF2B5EF4-FFF2-40B4-BE49-F238E27FC236}">
                <a16:creationId xmlns:a16="http://schemas.microsoft.com/office/drawing/2014/main" id="{50DEFAC5-FFEC-4EE1-9586-0AA8D3979B6B}"/>
              </a:ext>
            </a:extLst>
          </p:cNvPr>
          <p:cNvSpPr/>
          <p:nvPr/>
        </p:nvSpPr>
        <p:spPr>
          <a:xfrm>
            <a:off x="-152401" y="803630"/>
            <a:ext cx="4889524" cy="625120"/>
          </a:xfrm>
          <a:prstGeom prst="roundRect">
            <a:avLst>
              <a:gd name="adj" fmla="val 50000"/>
            </a:avLst>
          </a:prstGeom>
          <a:solidFill>
            <a:srgbClr val="8FAADC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badi Extra Light" panose="020B0604020202020204" pitchFamily="34" charset="0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1037227" y="718661"/>
            <a:ext cx="5563598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EBF2F6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종합프로젝트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887" y="5343651"/>
            <a:ext cx="2568339" cy="137662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306" y="6322062"/>
            <a:ext cx="1169644" cy="30915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879" y="6252968"/>
            <a:ext cx="1269549" cy="4372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15B5D3-8474-4C39-93B0-B1006A7980DB}"/>
              </a:ext>
            </a:extLst>
          </p:cNvPr>
          <p:cNvSpPr txBox="1"/>
          <p:nvPr/>
        </p:nvSpPr>
        <p:spPr>
          <a:xfrm>
            <a:off x="8941777" y="690085"/>
            <a:ext cx="2734311" cy="652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8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프로젝트 시연</a:t>
            </a:r>
          </a:p>
        </p:txBody>
      </p:sp>
      <p:pic>
        <p:nvPicPr>
          <p:cNvPr id="6" name="swproject" descr="swproject">
            <a:hlinkClick r:id="" action="ppaction://media"/>
            <a:extLst>
              <a:ext uri="{FF2B5EF4-FFF2-40B4-BE49-F238E27FC236}">
                <a16:creationId xmlns:a16="http://schemas.microsoft.com/office/drawing/2014/main" id="{64A75E2B-13D0-7949-9469-26063FD95F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04953" y="1728753"/>
            <a:ext cx="7801143" cy="4388142"/>
          </a:xfrm>
          <a:prstGeom prst="rect">
            <a:avLst/>
          </a:prstGeom>
        </p:spPr>
      </p:pic>
      <p:sp>
        <p:nvSpPr>
          <p:cNvPr id="16" name="TextBox 19">
            <a:extLst>
              <a:ext uri="{FF2B5EF4-FFF2-40B4-BE49-F238E27FC236}">
                <a16:creationId xmlns:a16="http://schemas.microsoft.com/office/drawing/2014/main" id="{A39B1C8B-F6D2-AD49-9685-33EB5B476E84}"/>
              </a:ext>
            </a:extLst>
          </p:cNvPr>
          <p:cNvSpPr txBox="1"/>
          <p:nvPr/>
        </p:nvSpPr>
        <p:spPr>
          <a:xfrm>
            <a:off x="4843174" y="1276065"/>
            <a:ext cx="2570264" cy="4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7356C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조선일보명조" panose="02030304000000000000" pitchFamily="18" charset="-127"/>
              </a:rPr>
              <a:t>Docker version</a:t>
            </a:r>
            <a:endParaRPr lang="ko-KR" altLang="en-US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7356C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417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9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218</Words>
  <Application>Microsoft Office PowerPoint</Application>
  <PresentationFormat>와이드스크린</PresentationFormat>
  <Paragraphs>61</Paragraphs>
  <Slides>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맑은 고딕</vt:lpstr>
      <vt:lpstr>Yu Gothic UI Light</vt:lpstr>
      <vt:lpstr>Arial</vt:lpstr>
      <vt:lpstr>Abadi Extra Light</vt:lpstr>
      <vt:lpstr>굵은안상수체</vt:lpstr>
      <vt:lpstr>휴먼둥근헤드라인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2017315022</cp:lastModifiedBy>
  <cp:revision>39</cp:revision>
  <dcterms:created xsi:type="dcterms:W3CDTF">2020-11-17T07:03:40Z</dcterms:created>
  <dcterms:modified xsi:type="dcterms:W3CDTF">2020-11-24T08:14:47Z</dcterms:modified>
</cp:coreProperties>
</file>

<file path=docProps/thumbnail.jpeg>
</file>